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8" r:id="rId3"/>
    <p:sldId id="25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63" d="100"/>
          <a:sy n="63" d="100"/>
        </p:scale>
        <p:origin x="-102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33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91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92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37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06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0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6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87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04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5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993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406A2-5238-442E-9E65-87C9E856EF31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962A4-8605-4F80-838F-5904939BE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52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.png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emf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2.png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7" Type="http://schemas.openxmlformats.org/officeDocument/2006/relationships/image" Target="../media/image2.png"/><Relationship Id="rId2" Type="http://schemas.microsoft.com/office/2007/relationships/media" Target="../media/media8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emf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2940" y="402852"/>
            <a:ext cx="8184630" cy="8340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/>
            </a:r>
            <a:br>
              <a:rPr lang="en-US" altLang="zh-CN" dirty="0" smtClean="0">
                <a:latin typeface="楷体_GB2312" pitchFamily="49" charset="-122"/>
                <a:ea typeface="楷体_GB2312" pitchFamily="49" charset="-122"/>
              </a:rPr>
            </a:b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353107" y="1464966"/>
            <a:ext cx="6175451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主要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内容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/>
            </a:r>
            <a:b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</a:b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3200" b="1" dirty="0" smtClean="0">
                <a:latin typeface="仿宋" pitchFamily="49" charset="-122"/>
                <a:ea typeface="仿宋" pitchFamily="49" charset="-122"/>
              </a:rPr>
              <a:t>随机模拟方法的产生及意义</a:t>
            </a:r>
            <a:endParaRPr lang="en-US" altLang="zh-CN" sz="3200" b="1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3200" b="1" dirty="0" smtClean="0">
                <a:latin typeface="仿宋" pitchFamily="49" charset="-122"/>
                <a:ea typeface="仿宋" pitchFamily="49" charset="-122"/>
              </a:rPr>
              <a:t>2</a:t>
            </a:r>
            <a:r>
              <a:rPr lang="zh-CN" altLang="en-US" sz="3200" b="1" dirty="0" smtClean="0">
                <a:latin typeface="仿宋" pitchFamily="49" charset="-122"/>
                <a:ea typeface="仿宋" pitchFamily="49" charset="-122"/>
              </a:rPr>
              <a:t>、随机模拟方法应用实例</a:t>
            </a:r>
            <a:endParaRPr lang="en-US" altLang="zh-CN" sz="3200" b="1" dirty="0" smtClean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3200" b="1" dirty="0" smtClean="0">
                <a:latin typeface="仿宋" pitchFamily="49" charset="-122"/>
                <a:ea typeface="仿宋" pitchFamily="49" charset="-122"/>
              </a:rPr>
              <a:t>3</a:t>
            </a:r>
            <a:r>
              <a:rPr lang="zh-CN" altLang="en-US" sz="3200" b="1" dirty="0" smtClean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3200" b="1" dirty="0" err="1" smtClean="0">
                <a:latin typeface="仿宋" pitchFamily="49" charset="-122"/>
                <a:ea typeface="仿宋" pitchFamily="49" charset="-122"/>
              </a:rPr>
              <a:t>Matlab</a:t>
            </a:r>
            <a:r>
              <a:rPr lang="zh-CN" altLang="en-US" sz="3200" b="1" dirty="0" smtClean="0">
                <a:latin typeface="仿宋" pitchFamily="49" charset="-122"/>
                <a:ea typeface="仿宋" pitchFamily="49" charset="-122"/>
              </a:rPr>
              <a:t>随机数生成函数</a:t>
            </a:r>
            <a:endParaRPr lang="en-US" altLang="zh-CN" sz="3200" b="1" dirty="0" smtClean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3200" b="1" dirty="0" smtClean="0">
                <a:latin typeface="仿宋" pitchFamily="49" charset="-122"/>
                <a:ea typeface="仿宋" pitchFamily="49" charset="-122"/>
              </a:rPr>
              <a:t>4</a:t>
            </a:r>
            <a:r>
              <a:rPr lang="zh-CN" altLang="en-US" sz="3200" b="1" dirty="0" smtClean="0">
                <a:latin typeface="仿宋" pitchFamily="49" charset="-122"/>
                <a:ea typeface="仿宋" pitchFamily="49" charset="-122"/>
              </a:rPr>
              <a:t>、概率模型的随机模拟</a:t>
            </a:r>
            <a:endParaRPr lang="en-US" altLang="zh-CN" sz="3200" b="1" dirty="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9760" y="50292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00B050"/>
                </a:solidFill>
              </a:rPr>
              <a:t>第</a:t>
            </a:r>
            <a:r>
              <a:rPr lang="en-US" altLang="zh-CN" sz="4000" dirty="0" smtClean="0">
                <a:solidFill>
                  <a:srgbClr val="00B050"/>
                </a:solidFill>
              </a:rPr>
              <a:t>10</a:t>
            </a:r>
            <a:r>
              <a:rPr lang="zh-CN" altLang="en-US" sz="4000" dirty="0" smtClean="0">
                <a:solidFill>
                  <a:srgbClr val="00B050"/>
                </a:solidFill>
              </a:rPr>
              <a:t>讲 蒙特卡洛模拟实验 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17" y="1983104"/>
            <a:ext cx="2997882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74399" y="52689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00B050"/>
                </a:solidFill>
              </a:rPr>
              <a:t>2</a:t>
            </a:r>
            <a:r>
              <a:rPr lang="zh-CN" altLang="en-US" sz="4000" dirty="0" smtClean="0">
                <a:solidFill>
                  <a:srgbClr val="00B050"/>
                </a:solidFill>
              </a:rPr>
              <a:t>、随机模拟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880" y="1307465"/>
            <a:ext cx="1106424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为便于模拟</a:t>
            </a:r>
            <a:r>
              <a:rPr lang="en-US" altLang="zh-CN" b="1" dirty="0" smtClean="0">
                <a:solidFill>
                  <a:srgbClr val="FF0000"/>
                </a:solidFill>
              </a:rPr>
              <a:t>,</a:t>
            </a:r>
            <a:r>
              <a:rPr lang="zh-CN" altLang="en-US" b="1" dirty="0" smtClean="0">
                <a:solidFill>
                  <a:srgbClr val="FF0000"/>
                </a:solidFill>
              </a:rPr>
              <a:t>将两只山羊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4" y="1810080"/>
            <a:ext cx="11133526" cy="1999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69" y="3951925"/>
            <a:ext cx="11618896" cy="2631279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05160" y="6091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1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2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2440" y="393417"/>
            <a:ext cx="10515600" cy="9368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330291"/>
            <a:ext cx="11582400" cy="2847900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85960" y="51206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0" y="239002"/>
            <a:ext cx="4540469" cy="475702"/>
          </a:xfrm>
        </p:spPr>
        <p:txBody>
          <a:bodyPr>
            <a:normAutofit fontScale="90000"/>
          </a:bodyPr>
          <a:lstStyle/>
          <a:p>
            <a:r>
              <a:rPr lang="zh-CN" altLang="en-US" sz="3200" dirty="0" smtClean="0">
                <a:solidFill>
                  <a:srgbClr val="00B050"/>
                </a:solidFill>
              </a:rPr>
              <a:t>问题</a:t>
            </a:r>
            <a:r>
              <a:rPr lang="en-US" altLang="zh-CN" sz="3200" dirty="0" smtClean="0">
                <a:solidFill>
                  <a:srgbClr val="00B050"/>
                </a:solidFill>
              </a:rPr>
              <a:t>3</a:t>
            </a:r>
            <a:r>
              <a:rPr lang="zh-CN" altLang="en-US" sz="3200" dirty="0" smtClean="0">
                <a:solidFill>
                  <a:srgbClr val="00B050"/>
                </a:solidFill>
              </a:rPr>
              <a:t>、商品优惠劵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6440" y="924910"/>
            <a:ext cx="8988535" cy="599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0" y="1492470"/>
            <a:ext cx="2385849" cy="2732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40" y="1765739"/>
            <a:ext cx="8988535" cy="14346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2640" y="325747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1</a:t>
            </a:r>
            <a:r>
              <a:rPr lang="zh-CN" altLang="en-US" dirty="0" smtClean="0">
                <a:solidFill>
                  <a:srgbClr val="00B050"/>
                </a:solidFill>
              </a:rPr>
              <a:t>、随机模拟：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640" y="3683878"/>
            <a:ext cx="8867666" cy="687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500" y="4428690"/>
            <a:ext cx="9014806" cy="2118522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94720" y="5487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1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5152" y="333594"/>
            <a:ext cx="6939455" cy="601827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rgbClr val="00B050"/>
                </a:solidFill>
              </a:rPr>
              <a:t>2</a:t>
            </a:r>
            <a:r>
              <a:rPr lang="zh-CN" altLang="en-US" sz="3600" dirty="0" smtClean="0">
                <a:solidFill>
                  <a:srgbClr val="00B050"/>
                </a:solidFill>
              </a:rPr>
              <a:t>、直方图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5344" y="1073396"/>
            <a:ext cx="10515600" cy="9355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52" y="1827833"/>
            <a:ext cx="10220319" cy="35231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9154" y="5351026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 </a:t>
            </a:r>
            <a:r>
              <a:rPr lang="zh-CN" altLang="en-US" dirty="0" smtClean="0"/>
              <a:t>优惠劵问题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次模拟结果直方图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59" y="5766078"/>
            <a:ext cx="8702041" cy="42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89226"/>
            <a:ext cx="8720138" cy="318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94720" y="53815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0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2640" y="243205"/>
            <a:ext cx="7726680" cy="793115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00B050"/>
                </a:solidFill>
              </a:rPr>
              <a:t>问题</a:t>
            </a:r>
            <a:r>
              <a:rPr lang="en-US" altLang="zh-CN" sz="4000" dirty="0" smtClean="0">
                <a:solidFill>
                  <a:srgbClr val="00B050"/>
                </a:solidFill>
              </a:rPr>
              <a:t>4</a:t>
            </a:r>
            <a:r>
              <a:rPr lang="zh-CN" altLang="en-US" sz="4000" dirty="0" smtClean="0">
                <a:solidFill>
                  <a:srgbClr val="00B050"/>
                </a:solidFill>
              </a:rPr>
              <a:t>、用蒲丰投针法求圆周率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" y="1139610"/>
            <a:ext cx="11125200" cy="45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8" y="1599070"/>
            <a:ext cx="10576561" cy="47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" y="2702306"/>
            <a:ext cx="11107102" cy="202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480" y="2011680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B050"/>
                </a:solidFill>
              </a:rPr>
              <a:t>1</a:t>
            </a:r>
            <a:r>
              <a:rPr lang="zh-CN" altLang="en-US" sz="2800" dirty="0" smtClean="0">
                <a:solidFill>
                  <a:srgbClr val="00B050"/>
                </a:solidFill>
              </a:rPr>
              <a:t>、问题分析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10" y="4724399"/>
            <a:ext cx="7185660" cy="178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66120" y="53111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" y="474821"/>
            <a:ext cx="10988040" cy="635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1110138"/>
            <a:ext cx="27051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" y="2190749"/>
            <a:ext cx="10220325" cy="50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304" y="2750816"/>
            <a:ext cx="7270672" cy="3032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4" y="5901681"/>
            <a:ext cx="10645673" cy="48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12704" y="42671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1680" y="395605"/>
            <a:ext cx="7101840" cy="48831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2</a:t>
            </a:r>
            <a:r>
              <a:rPr lang="zh-CN" altLang="en-US" dirty="0" smtClean="0">
                <a:solidFill>
                  <a:srgbClr val="00B050"/>
                </a:solidFill>
              </a:rPr>
              <a:t>、随机模拟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" y="1129665"/>
            <a:ext cx="11133207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2111219"/>
            <a:ext cx="5847398" cy="143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" y="3583786"/>
            <a:ext cx="11498967" cy="111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180" y="4436274"/>
            <a:ext cx="2857500" cy="92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5364480"/>
            <a:ext cx="7239000" cy="640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880" y="5548009"/>
            <a:ext cx="2066925" cy="91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22280" y="44362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6360" y="349885"/>
            <a:ext cx="8702040" cy="67119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问题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、用随机投点法计算定积分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" y="1301115"/>
            <a:ext cx="7547610" cy="1611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" y="3261360"/>
            <a:ext cx="10533698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961" y="1051561"/>
            <a:ext cx="3977640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45128" y="5623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5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55" y="396547"/>
            <a:ext cx="10804385" cy="251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68" y="2788919"/>
            <a:ext cx="11256679" cy="112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773" y="3962399"/>
            <a:ext cx="8554403" cy="42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387000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值得指出的是：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43838"/>
            <a:ext cx="11252575" cy="173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24160" y="56683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0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585960" cy="701675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00B050"/>
                </a:solidFill>
              </a:rPr>
              <a:t>四、随机数产生函数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" y="1542041"/>
            <a:ext cx="9199245" cy="66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2210412"/>
            <a:ext cx="11475720" cy="99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291840"/>
            <a:ext cx="10753725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733801"/>
            <a:ext cx="1063752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3915" y="1034656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1</a:t>
            </a:r>
            <a:r>
              <a:rPr lang="zh-CN" altLang="en-US" sz="2400" dirty="0" smtClean="0">
                <a:solidFill>
                  <a:srgbClr val="00B050"/>
                </a:solidFill>
              </a:rPr>
              <a:t>、离散均匀分布随机数生成函数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475" y="4277974"/>
            <a:ext cx="1018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</a:rPr>
              <a:t>例如：</a:t>
            </a:r>
            <a:r>
              <a:rPr lang="en-US" altLang="zh-CN" sz="2400" dirty="0" err="1">
                <a:solidFill>
                  <a:srgbClr val="00B050"/>
                </a:solidFill>
              </a:rPr>
              <a:t>unidrnd</a:t>
            </a:r>
            <a:r>
              <a:rPr lang="en-US" altLang="zh-CN" sz="2400" dirty="0">
                <a:solidFill>
                  <a:srgbClr val="00B050"/>
                </a:solidFill>
              </a:rPr>
              <a:t>(6,1,10)%</a:t>
            </a:r>
            <a:r>
              <a:rPr lang="zh-CN" altLang="en-US" sz="2400" dirty="0">
                <a:solidFill>
                  <a:srgbClr val="00B050"/>
                </a:solidFill>
              </a:rPr>
              <a:t>给出均匀分布于</a:t>
            </a:r>
            <a:r>
              <a:rPr lang="en-US" altLang="zh-CN" sz="2400" dirty="0">
                <a:solidFill>
                  <a:srgbClr val="00B050"/>
                </a:solidFill>
              </a:rPr>
              <a:t>{1,2,3,4,5,6}</a:t>
            </a:r>
            <a:r>
              <a:rPr lang="zh-CN" altLang="en-US" sz="2400" dirty="0">
                <a:solidFill>
                  <a:srgbClr val="00B050"/>
                </a:solidFill>
              </a:rPr>
              <a:t>上的</a:t>
            </a:r>
            <a:r>
              <a:rPr lang="en-US" altLang="zh-CN" sz="2400" dirty="0">
                <a:solidFill>
                  <a:srgbClr val="00B050"/>
                </a:solidFill>
              </a:rPr>
              <a:t>1*10</a:t>
            </a:r>
            <a:r>
              <a:rPr lang="zh-CN" altLang="en-US" sz="2400" dirty="0">
                <a:solidFill>
                  <a:srgbClr val="00B050"/>
                </a:solidFill>
              </a:rPr>
              <a:t>个随机数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0968" y="4876800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输出：</a:t>
            </a:r>
            <a:r>
              <a:rPr lang="fr-FR" altLang="zh-CN" dirty="0"/>
              <a:t>ans =</a:t>
            </a:r>
          </a:p>
          <a:p>
            <a:endParaRPr lang="fr-FR" altLang="zh-CN" dirty="0"/>
          </a:p>
          <a:p>
            <a:r>
              <a:rPr lang="fr-FR" altLang="zh-CN" dirty="0"/>
              <a:t>     5     6     1     6     4     1     2     4     6     6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674" y="6096000"/>
            <a:ext cx="1121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00B050"/>
                </a:solidFill>
              </a:rPr>
              <a:t>randsample</a:t>
            </a:r>
            <a:r>
              <a:rPr lang="en-US" altLang="zh-CN" sz="2000" dirty="0">
                <a:solidFill>
                  <a:srgbClr val="00B050"/>
                </a:solidFill>
              </a:rPr>
              <a:t>([3,5,6,10,15,20,100],5)%</a:t>
            </a:r>
            <a:r>
              <a:rPr lang="zh-CN" altLang="en-US" sz="2000" dirty="0">
                <a:solidFill>
                  <a:srgbClr val="00B050"/>
                </a:solidFill>
              </a:rPr>
              <a:t>给出均匀分布</a:t>
            </a:r>
            <a:r>
              <a:rPr lang="zh-CN" altLang="en-US" sz="2000" dirty="0" smtClean="0">
                <a:solidFill>
                  <a:srgbClr val="00B050"/>
                </a:solidFill>
              </a:rPr>
              <a:t>于数集</a:t>
            </a:r>
            <a:r>
              <a:rPr lang="en-US" altLang="zh-CN" sz="2000" dirty="0" smtClean="0">
                <a:solidFill>
                  <a:srgbClr val="00B050"/>
                </a:solidFill>
              </a:rPr>
              <a:t>[</a:t>
            </a:r>
            <a:r>
              <a:rPr lang="en-US" altLang="zh-CN" sz="2000" dirty="0">
                <a:solidFill>
                  <a:srgbClr val="00B050"/>
                </a:solidFill>
              </a:rPr>
              <a:t>3,5,6,10,15,20,100]</a:t>
            </a:r>
            <a:r>
              <a:rPr lang="zh-CN" altLang="en-US" sz="2000" dirty="0">
                <a:solidFill>
                  <a:srgbClr val="00B050"/>
                </a:solidFill>
              </a:rPr>
              <a:t>上的</a:t>
            </a:r>
            <a:r>
              <a:rPr lang="en-US" altLang="zh-CN" sz="2000" dirty="0">
                <a:solidFill>
                  <a:srgbClr val="00B050"/>
                </a:solidFill>
              </a:rPr>
              <a:t>5</a:t>
            </a:r>
            <a:r>
              <a:rPr lang="zh-CN" altLang="en-US" sz="2000" dirty="0">
                <a:solidFill>
                  <a:srgbClr val="00B050"/>
                </a:solidFill>
              </a:rPr>
              <a:t>个随机</a:t>
            </a:r>
            <a:r>
              <a:rPr lang="zh-CN" altLang="en-US" sz="2000" dirty="0"/>
              <a:t>数</a:t>
            </a:r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70873" y="47396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3031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00B050"/>
                </a:solidFill>
              </a:rPr>
              <a:t>一、</a:t>
            </a:r>
            <a:r>
              <a:rPr lang="zh-CN" altLang="en-US" sz="3200" dirty="0">
                <a:solidFill>
                  <a:srgbClr val="00B050"/>
                </a:solidFill>
              </a:rPr>
              <a:t>蒙特卡罗（</a:t>
            </a:r>
            <a:r>
              <a:rPr lang="en-US" altLang="zh-CN" sz="3200" dirty="0">
                <a:solidFill>
                  <a:srgbClr val="00B050"/>
                </a:solidFill>
              </a:rPr>
              <a:t>Monte Carlo</a:t>
            </a:r>
            <a:r>
              <a:rPr lang="zh-CN" altLang="en-US" sz="3200" dirty="0">
                <a:solidFill>
                  <a:srgbClr val="00B050"/>
                </a:solidFill>
              </a:rPr>
              <a:t>）</a:t>
            </a:r>
            <a:r>
              <a:rPr lang="zh-CN" altLang="en-US" sz="3200" dirty="0" smtClean="0">
                <a:solidFill>
                  <a:srgbClr val="00B050"/>
                </a:solidFill>
              </a:rPr>
              <a:t>方法的起源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8" t="32407" r="8564" b="13518"/>
          <a:stretch/>
        </p:blipFill>
        <p:spPr>
          <a:xfrm>
            <a:off x="1294458" y="1128156"/>
            <a:ext cx="8806495" cy="30875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39065" r="9395" b="31034"/>
          <a:stretch/>
        </p:blipFill>
        <p:spPr>
          <a:xfrm>
            <a:off x="1161330" y="4279074"/>
            <a:ext cx="9552389" cy="2243646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57560" y="50960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1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0554" y="600614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2</a:t>
            </a:r>
            <a:r>
              <a:rPr lang="zh-CN" altLang="en-US" sz="2400" dirty="0" smtClean="0">
                <a:solidFill>
                  <a:srgbClr val="00B050"/>
                </a:solidFill>
              </a:rPr>
              <a:t>、泊松分布随机数生成函数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7" y="1283972"/>
            <a:ext cx="10858500" cy="45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5" y="1855470"/>
            <a:ext cx="11160442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7" y="2973576"/>
            <a:ext cx="7042783" cy="301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79" y="2322195"/>
            <a:ext cx="4523423" cy="417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7400" y="5989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1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380" y="409098"/>
            <a:ext cx="10515600" cy="579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3</a:t>
            </a:r>
            <a:r>
              <a:rPr lang="zh-CN" altLang="en-US" dirty="0" smtClean="0">
                <a:solidFill>
                  <a:srgbClr val="00B050"/>
                </a:solidFill>
              </a:rPr>
              <a:t>、连续均匀分布随机数生成函数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042989"/>
            <a:ext cx="11533677" cy="13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2225042"/>
            <a:ext cx="3843337" cy="426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2667000"/>
            <a:ext cx="1168908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4053840"/>
            <a:ext cx="7574280" cy="2118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222" y="3645491"/>
            <a:ext cx="4132898" cy="293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0738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534400" cy="412115"/>
          </a:xfrm>
        </p:spPr>
        <p:txBody>
          <a:bodyPr>
            <a:normAutofit fontScale="90000"/>
          </a:bodyPr>
          <a:lstStyle/>
          <a:p>
            <a:r>
              <a:rPr lang="en-US" altLang="zh-CN" sz="4000" dirty="0" smtClean="0">
                <a:solidFill>
                  <a:srgbClr val="00B050"/>
                </a:solidFill>
              </a:rPr>
              <a:t>4</a:t>
            </a:r>
            <a:r>
              <a:rPr lang="zh-CN" altLang="en-US" sz="4000" dirty="0" smtClean="0">
                <a:solidFill>
                  <a:srgbClr val="00B050"/>
                </a:solidFill>
              </a:rPr>
              <a:t>、正态分布随机数</a:t>
            </a:r>
            <a:r>
              <a:rPr lang="zh-CN" altLang="en-US" sz="4000" dirty="0">
                <a:solidFill>
                  <a:srgbClr val="00B050"/>
                </a:solidFill>
              </a:rPr>
              <a:t>生成函数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0" y="883177"/>
            <a:ext cx="11166399" cy="120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4879" y="2103120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B050"/>
                </a:solidFill>
              </a:rPr>
              <a:t>5</a:t>
            </a:r>
            <a:r>
              <a:rPr lang="zh-CN" altLang="en-US" sz="2800" dirty="0" smtClean="0">
                <a:solidFill>
                  <a:srgbClr val="00B050"/>
                </a:solidFill>
              </a:rPr>
              <a:t>、随机数发生器的种子数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0" y="2687301"/>
            <a:ext cx="10835640" cy="170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38" y="4389120"/>
            <a:ext cx="8838248" cy="32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" y="4709159"/>
            <a:ext cx="8869681" cy="196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20120" y="50977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0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5440" y="319405"/>
            <a:ext cx="6065520" cy="762635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00B050"/>
                </a:solidFill>
              </a:rPr>
              <a:t>五、</a:t>
            </a:r>
            <a:r>
              <a:rPr lang="zh-CN" altLang="en-US" sz="4000" dirty="0" smtClean="0">
                <a:solidFill>
                  <a:srgbClr val="00B050"/>
                </a:solidFill>
              </a:rPr>
              <a:t>本讲小结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36320" y="5391785"/>
            <a:ext cx="85191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课外练习</a:t>
            </a:r>
            <a:r>
              <a:rPr lang="zh-CN" altLang="en-US" dirty="0" smtClean="0">
                <a:solidFill>
                  <a:srgbClr val="00B050"/>
                </a:solidFill>
              </a:rPr>
              <a:t>：实验练习</a:t>
            </a:r>
            <a:r>
              <a:rPr lang="en-US" altLang="zh-CN" dirty="0" smtClean="0">
                <a:solidFill>
                  <a:srgbClr val="00B050"/>
                </a:solidFill>
              </a:rPr>
              <a:t>9:4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6</a:t>
            </a:r>
            <a:r>
              <a:rPr lang="zh-CN" altLang="en-US" dirty="0" smtClean="0">
                <a:solidFill>
                  <a:srgbClr val="00B050"/>
                </a:solidFill>
              </a:rPr>
              <a:t>，实验练习</a:t>
            </a:r>
            <a:r>
              <a:rPr lang="en-US" altLang="zh-CN" dirty="0" smtClean="0">
                <a:solidFill>
                  <a:srgbClr val="00B050"/>
                </a:solidFill>
              </a:rPr>
              <a:t>10</a:t>
            </a:r>
            <a:r>
              <a:rPr lang="zh-CN" altLang="en-US" dirty="0" smtClean="0">
                <a:solidFill>
                  <a:srgbClr val="00B050"/>
                </a:solidFill>
              </a:rPr>
              <a:t>：</a:t>
            </a:r>
            <a:r>
              <a:rPr lang="en-US" altLang="zh-CN" dirty="0" smtClean="0">
                <a:solidFill>
                  <a:srgbClr val="00B050"/>
                </a:solidFill>
              </a:rPr>
              <a:t>8</a:t>
            </a:r>
            <a:endParaRPr lang="en-US" altLang="zh-CN" sz="28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760" y="1185147"/>
            <a:ext cx="1010412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/>
              <a:t>1</a:t>
            </a:r>
            <a:r>
              <a:rPr lang="zh-CN" altLang="en-US" sz="3200" dirty="0" smtClean="0"/>
              <a:t>、蒙特卡洛方法的意义</a:t>
            </a:r>
            <a:endParaRPr lang="en-US" altLang="zh-CN" sz="3200" dirty="0" smtClean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2</a:t>
            </a:r>
            <a:r>
              <a:rPr lang="zh-CN" altLang="en-US" sz="3200" dirty="0" smtClean="0"/>
              <a:t>、蒙特卡洛模拟实例：设备持续工作时间、蒙提霍尔问题、商品优惠券、蒲丰投针问题</a:t>
            </a:r>
            <a:endParaRPr lang="en-US" altLang="zh-CN" sz="3200" dirty="0" smtClean="0"/>
          </a:p>
          <a:p>
            <a:pPr>
              <a:lnSpc>
                <a:spcPct val="150000"/>
              </a:lnSpc>
            </a:pPr>
            <a:r>
              <a:rPr lang="en-US" altLang="zh-CN" sz="3200" dirty="0" smtClean="0"/>
              <a:t>3</a:t>
            </a:r>
            <a:r>
              <a:rPr lang="zh-CN" altLang="en-US" sz="3200" dirty="0" smtClean="0"/>
              <a:t>、</a:t>
            </a:r>
            <a:r>
              <a:rPr lang="en-US" altLang="zh-CN" sz="3200" dirty="0" err="1" smtClean="0"/>
              <a:t>Matlab</a:t>
            </a:r>
            <a:r>
              <a:rPr lang="zh-CN" altLang="en-US" sz="3200" dirty="0" smtClean="0"/>
              <a:t>随机数生成函数：</a:t>
            </a:r>
            <a:r>
              <a:rPr lang="en-US" altLang="zh-CN" sz="3200" dirty="0" err="1" smtClean="0"/>
              <a:t>unidrnd</a:t>
            </a:r>
            <a:r>
              <a:rPr lang="zh-CN" altLang="en-US" sz="3200" dirty="0" smtClean="0"/>
              <a:t>、</a:t>
            </a:r>
            <a:r>
              <a:rPr lang="en-US" altLang="zh-CN" sz="3200" dirty="0" err="1" smtClean="0"/>
              <a:t>randsample</a:t>
            </a:r>
            <a:r>
              <a:rPr lang="zh-CN" altLang="en-US" sz="3200" dirty="0" smtClean="0"/>
              <a:t>、</a:t>
            </a:r>
            <a:r>
              <a:rPr lang="en-US" altLang="zh-CN" sz="3200" dirty="0" err="1" smtClean="0"/>
              <a:t>poissrnd</a:t>
            </a:r>
            <a:r>
              <a:rPr lang="zh-CN" altLang="en-US" sz="3200" dirty="0" smtClean="0"/>
              <a:t>、</a:t>
            </a:r>
            <a:r>
              <a:rPr lang="en-US" altLang="zh-CN" sz="3200" dirty="0" err="1" smtClean="0"/>
              <a:t>unifrnd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rand</a:t>
            </a:r>
            <a:r>
              <a:rPr lang="zh-CN" altLang="en-US" sz="3200" dirty="0" smtClean="0"/>
              <a:t>、</a:t>
            </a:r>
            <a:r>
              <a:rPr lang="en-US" altLang="zh-CN" sz="3200" dirty="0" err="1" smtClean="0"/>
              <a:t>normrnd</a:t>
            </a:r>
            <a:r>
              <a:rPr lang="zh-CN" altLang="en-US" sz="3200" dirty="0" smtClean="0"/>
              <a:t>、</a:t>
            </a:r>
            <a:r>
              <a:rPr lang="en-US" altLang="zh-CN" sz="3200" dirty="0" err="1" smtClean="0"/>
              <a:t>rng</a:t>
            </a:r>
            <a:r>
              <a:rPr lang="zh-CN" altLang="en-US" sz="3200" dirty="0" smtClean="0"/>
              <a:t>等</a:t>
            </a:r>
            <a:endParaRPr lang="zh-CN" altLang="en-US" sz="3200" dirty="0"/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9400" y="5288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30331" r="13223" b="6961"/>
          <a:stretch/>
        </p:blipFill>
        <p:spPr>
          <a:xfrm>
            <a:off x="1249679" y="1645920"/>
            <a:ext cx="9245421" cy="42824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flipH="1">
            <a:off x="2164075" y="701041"/>
            <a:ext cx="6858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00B050"/>
                </a:solidFill>
              </a:rPr>
              <a:t>二、必要性及其意义</a:t>
            </a:r>
            <a:endParaRPr lang="zh-CN" altLang="en-US" sz="4800" dirty="0">
              <a:solidFill>
                <a:srgbClr val="00B050"/>
              </a:solidFill>
            </a:endParaRPr>
          </a:p>
        </p:txBody>
      </p:sp>
      <p:pic>
        <p:nvPicPr>
          <p:cNvPr id="5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8992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2200" y="365125"/>
            <a:ext cx="7193280" cy="884555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>
                <a:solidFill>
                  <a:srgbClr val="00B050"/>
                </a:solidFill>
              </a:rPr>
              <a:t>三、几个例子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0060" y="1326724"/>
            <a:ext cx="11132820" cy="14955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639378"/>
            <a:ext cx="11003280" cy="2798760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15600" y="5288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5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00B050"/>
                </a:solidFill>
              </a:rPr>
              <a:t>1</a:t>
            </a:r>
            <a:r>
              <a:rPr lang="zh-CN" altLang="en-US" sz="4000" dirty="0" smtClean="0">
                <a:solidFill>
                  <a:srgbClr val="00B050"/>
                </a:solidFill>
              </a:rPr>
              <a:t>、问题分析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0841" y="1253202"/>
            <a:ext cx="11430318" cy="2465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3581400"/>
            <a:ext cx="11673999" cy="3149700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0440" y="612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4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00B050"/>
                </a:solidFill>
              </a:rPr>
              <a:t>2</a:t>
            </a:r>
            <a:r>
              <a:rPr lang="zh-CN" altLang="en-US" sz="4000" dirty="0" smtClean="0">
                <a:solidFill>
                  <a:srgbClr val="00B050"/>
                </a:solidFill>
              </a:rPr>
              <a:t>、随机模拟思想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9405" y="1143000"/>
            <a:ext cx="10515600" cy="18291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5" y="2972126"/>
            <a:ext cx="10515600" cy="7618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85" y="3767405"/>
            <a:ext cx="6660515" cy="697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480" y="3688937"/>
            <a:ext cx="3900805" cy="8532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07" y="4666444"/>
            <a:ext cx="10477818" cy="619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85" y="5608321"/>
            <a:ext cx="2057401" cy="576202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68000" y="5760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00B050"/>
                </a:solidFill>
              </a:rPr>
              <a:t>3</a:t>
            </a:r>
            <a:r>
              <a:rPr lang="zh-CN" altLang="en-US" sz="4000" dirty="0" smtClean="0">
                <a:solidFill>
                  <a:srgbClr val="00B050"/>
                </a:solidFill>
              </a:rPr>
              <a:t>、一轮模拟情况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6240" y="1954783"/>
            <a:ext cx="10515600" cy="39698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040" y="1294901"/>
            <a:ext cx="1021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B050"/>
                </a:solidFill>
              </a:rPr>
              <a:t>假设扔骰子产生的随机数序列是：</a:t>
            </a:r>
            <a:r>
              <a:rPr lang="en-US" altLang="zh-CN" sz="2800" dirty="0" smtClean="0">
                <a:solidFill>
                  <a:srgbClr val="00B050"/>
                </a:solidFill>
              </a:rPr>
              <a:t>5,3,6,1</a:t>
            </a:r>
            <a:r>
              <a:rPr lang="zh-CN" altLang="en-US" sz="2800" dirty="0" smtClean="0">
                <a:solidFill>
                  <a:srgbClr val="00B050"/>
                </a:solidFill>
              </a:rPr>
              <a:t>，一轮模拟情况如下表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0440" y="58978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00B050"/>
                </a:solidFill>
              </a:rPr>
              <a:t>4</a:t>
            </a:r>
            <a:r>
              <a:rPr lang="zh-CN" altLang="en-US" sz="4000" dirty="0" smtClean="0">
                <a:solidFill>
                  <a:srgbClr val="00B050"/>
                </a:solidFill>
              </a:rPr>
              <a:t>、</a:t>
            </a:r>
            <a:r>
              <a:rPr lang="en-US" altLang="zh-CN" sz="4000" dirty="0" smtClean="0">
                <a:solidFill>
                  <a:srgbClr val="00B050"/>
                </a:solidFill>
              </a:rPr>
              <a:t>N</a:t>
            </a:r>
            <a:r>
              <a:rPr lang="zh-CN" altLang="en-US" sz="4000" dirty="0" smtClean="0">
                <a:solidFill>
                  <a:srgbClr val="00B050"/>
                </a:solidFill>
              </a:rPr>
              <a:t>轮模拟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219200"/>
            <a:ext cx="10561320" cy="393191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对上述系统进行</a:t>
            </a:r>
            <a:r>
              <a:rPr lang="en-US" altLang="zh-CN" dirty="0" smtClean="0"/>
              <a:t>N</a:t>
            </a:r>
            <a:r>
              <a:rPr lang="zh-CN" altLang="en-US" dirty="0" smtClean="0"/>
              <a:t>轮模拟，得到样本容量为</a:t>
            </a:r>
            <a:r>
              <a:rPr lang="en-US" altLang="zh-CN" dirty="0" smtClean="0"/>
              <a:t>N</a:t>
            </a:r>
            <a:r>
              <a:rPr lang="zh-CN" altLang="en-US" dirty="0" smtClean="0"/>
              <a:t>的一次抽样，将给出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个观测数据：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N</a:t>
            </a:r>
            <a:r>
              <a:rPr lang="zh-CN" altLang="en-US" dirty="0" smtClean="0"/>
              <a:t>，其样本均值为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以此作为系统性能的评估值（</a:t>
            </a:r>
            <a:r>
              <a:rPr lang="zh-CN" altLang="en-US" dirty="0" smtClean="0">
                <a:solidFill>
                  <a:srgbClr val="FF0000"/>
                </a:solidFill>
              </a:rPr>
              <a:t>设备持续工作时间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注：具体模拟用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编程完成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247019"/>
              </p:ext>
            </p:extLst>
          </p:nvPr>
        </p:nvGraphicFramePr>
        <p:xfrm>
          <a:off x="4511040" y="2663983"/>
          <a:ext cx="1584960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5" imgW="787320" imgH="444240" progId="Equation.DSMT4">
                  <p:embed/>
                </p:oleObj>
              </mc:Choice>
              <mc:Fallback>
                <p:oleObj name="Equation" r:id="rId5" imgW="787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1040" y="2663983"/>
                        <a:ext cx="1584960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28960" y="5318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3360" y="405866"/>
            <a:ext cx="11140440" cy="13010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402080"/>
            <a:ext cx="11201400" cy="2712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0040" y="3828207"/>
            <a:ext cx="272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r>
              <a:rPr lang="zh-CN" altLang="en-US" sz="2800" dirty="0" smtClean="0">
                <a:solidFill>
                  <a:srgbClr val="FF0000"/>
                </a:solidFill>
              </a:rPr>
              <a:t>、问题分析</a:t>
            </a:r>
            <a:r>
              <a:rPr lang="zh-CN" altLang="en-US" sz="2800" dirty="0" smtClean="0"/>
              <a:t>：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740" y="3813781"/>
            <a:ext cx="7680960" cy="5681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" y="4392508"/>
            <a:ext cx="11033760" cy="121117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0040" y="5644762"/>
            <a:ext cx="10789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      另一方面</a:t>
            </a:r>
            <a:r>
              <a:rPr lang="zh-CN" altLang="en-US" dirty="0" smtClean="0"/>
              <a:t>，</a:t>
            </a:r>
            <a:r>
              <a:rPr lang="zh-CN" altLang="en-US" sz="2000" b="1" dirty="0" smtClean="0"/>
              <a:t>由于一开始没有选中汽车那扇门的机会是</a:t>
            </a:r>
            <a:r>
              <a:rPr lang="en-US" altLang="zh-CN" sz="2000" b="1" dirty="0" smtClean="0"/>
              <a:t>2/3</a:t>
            </a:r>
            <a:r>
              <a:rPr lang="zh-CN" altLang="en-US" sz="2000" b="1" dirty="0" smtClean="0"/>
              <a:t>，因此若参赛者坚持采用更换选择的策略，则赢得汽车的机会就是</a:t>
            </a:r>
            <a:r>
              <a:rPr lang="en-US" altLang="zh-CN" sz="2000" b="1" dirty="0" smtClean="0"/>
              <a:t>2/3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40440" y="6050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9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373</Words>
  <Application>Microsoft Office PowerPoint</Application>
  <PresentationFormat>自定义</PresentationFormat>
  <Paragraphs>47</Paragraphs>
  <Slides>23</Slides>
  <Notes>0</Notes>
  <HiddenSlides>0</HiddenSlides>
  <MMClips>23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Office 主题​​</vt:lpstr>
      <vt:lpstr>Equation</vt:lpstr>
      <vt:lpstr> </vt:lpstr>
      <vt:lpstr>一、蒙特卡罗（Monte Carlo）方法的起源</vt:lpstr>
      <vt:lpstr>PowerPoint 演示文稿</vt:lpstr>
      <vt:lpstr>三、几个例子</vt:lpstr>
      <vt:lpstr>1、问题分析</vt:lpstr>
      <vt:lpstr>2、随机模拟思想</vt:lpstr>
      <vt:lpstr>3、一轮模拟情况</vt:lpstr>
      <vt:lpstr>4、N轮模拟</vt:lpstr>
      <vt:lpstr>PowerPoint 演示文稿</vt:lpstr>
      <vt:lpstr>2、随机模拟</vt:lpstr>
      <vt:lpstr>PowerPoint 演示文稿</vt:lpstr>
      <vt:lpstr>问题3、商品优惠劵</vt:lpstr>
      <vt:lpstr>2、直方图</vt:lpstr>
      <vt:lpstr>问题4、用蒲丰投针法求圆周率</vt:lpstr>
      <vt:lpstr>PowerPoint 演示文稿</vt:lpstr>
      <vt:lpstr>2、随机模拟</vt:lpstr>
      <vt:lpstr>问题5、用随机投点法计算定积分</vt:lpstr>
      <vt:lpstr>PowerPoint 演示文稿</vt:lpstr>
      <vt:lpstr>四、随机数产生函数</vt:lpstr>
      <vt:lpstr>PowerPoint 演示文稿</vt:lpstr>
      <vt:lpstr>PowerPoint 演示文稿</vt:lpstr>
      <vt:lpstr>4、正态分布随机数生成函数</vt:lpstr>
      <vt:lpstr>五、本讲小结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WIN</cp:lastModifiedBy>
  <cp:revision>123</cp:revision>
  <dcterms:created xsi:type="dcterms:W3CDTF">2018-11-01T01:56:56Z</dcterms:created>
  <dcterms:modified xsi:type="dcterms:W3CDTF">2020-04-30T07:50:29Z</dcterms:modified>
</cp:coreProperties>
</file>